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6"/>
  </p:notesMasterIdLst>
  <p:sldIdLst>
    <p:sldId id="256" r:id="rId2"/>
    <p:sldId id="276" r:id="rId3"/>
    <p:sldId id="268" r:id="rId4"/>
    <p:sldId id="269" r:id="rId5"/>
    <p:sldId id="270" r:id="rId6"/>
    <p:sldId id="277" r:id="rId7"/>
    <p:sldId id="279" r:id="rId8"/>
    <p:sldId id="281" r:id="rId9"/>
    <p:sldId id="280" r:id="rId10"/>
    <p:sldId id="263" r:id="rId11"/>
    <p:sldId id="272" r:id="rId12"/>
    <p:sldId id="273" r:id="rId13"/>
    <p:sldId id="271" r:id="rId14"/>
    <p:sldId id="27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6416"/>
    <a:srgbClr val="286B21"/>
    <a:srgbClr val="68BE4A"/>
    <a:srgbClr val="549E39"/>
    <a:srgbClr val="7AC9D4"/>
    <a:srgbClr val="4D6759"/>
    <a:srgbClr val="40564A"/>
    <a:srgbClr val="C06F16"/>
    <a:srgbClr val="E89438"/>
    <a:srgbClr val="F7CE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1" autoAdjust="0"/>
    <p:restoredTop sz="94435" autoAdjust="0"/>
  </p:normalViewPr>
  <p:slideViewPr>
    <p:cSldViewPr snapToGrid="0">
      <p:cViewPr varScale="1">
        <p:scale>
          <a:sx n="82" d="100"/>
          <a:sy n="82" d="100"/>
        </p:scale>
        <p:origin x="11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AA-4DB4-95D7-27D8BE985A61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23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FAA-4DB4-95D7-27D8BE985A61}"/>
              </c:ext>
            </c:extLst>
          </c:dPt>
          <c:dPt>
            <c:idx val="2"/>
            <c:bubble3D val="0"/>
            <c:spPr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23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AA-4DB4-95D7-27D8BE985A61}"/>
              </c:ext>
            </c:extLst>
          </c:dPt>
          <c:dLbls>
            <c:dLbl>
              <c:idx val="0"/>
              <c:layout>
                <c:manualLayout>
                  <c:x val="-1.2399322625981301E-2"/>
                  <c:y val="5.6508102578140497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dk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AA75737-52A5-4351-9BC1-3C530B6767F9}" type="CELLRANGE">
                      <a:rPr lang="en-US" baseline="0" dirty="0"/>
                      <a:pPr>
                        <a:defRPr b="1"/>
                      </a:pPr>
                      <a:t>[CELLRANGE]</a:t>
                    </a:fld>
                    <a:r>
                      <a:rPr lang="en-US" baseline="0" dirty="0"/>
                      <a:t>: </a:t>
                    </a:r>
                    <a:fld id="{B95A0F99-19E6-42D0-892E-5E7648A8F963}" type="VALUE">
                      <a:rPr lang="en-US" baseline="0" dirty="0"/>
                      <a:pPr>
                        <a:defRPr b="1"/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dk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651098682498702"/>
                      <c:h val="4.511339897672399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0FAA-4DB4-95D7-27D8BE985A61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AA0A50B1-560C-4B6E-817A-125FD44F5B12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8E7841CF-9975-44FF-935A-333F4BDA5CD8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0FAA-4DB4-95D7-27D8BE985A61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28F0E246-8A19-4882-BF17-D65152B56615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CA9F3790-47CD-4904-A367-83A33237ABE8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0FAA-4DB4-95D7-27D8BE985A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eparator>: </c:separator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Chatbot</c:v>
                </c:pt>
                <c:pt idx="1">
                  <c:v>Website</c:v>
                </c:pt>
                <c:pt idx="2">
                  <c:v>App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80</c:v>
                </c:pt>
                <c:pt idx="2">
                  <c:v>18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Chatbot</c:v>
                  </c:pt>
                  <c:pt idx="1">
                    <c:v>Website</c:v>
                  </c:pt>
                  <c:pt idx="2">
                    <c:v>App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0FAA-4DB4-95D7-27D8BE985A6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1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3A0-4CB8-A346-5EB9756A7E8B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23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3A0-4CB8-A346-5EB9756A7E8B}"/>
              </c:ext>
            </c:extLst>
          </c:dPt>
          <c:dPt>
            <c:idx val="2"/>
            <c:bubble3D val="0"/>
            <c:spPr>
              <a:gradFill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23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3A0-4CB8-A346-5EB9756A7E8B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345ECB63-F8A0-40D8-BEA0-000A2503E970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5C5C21AB-04DC-4F98-9B8A-209ED34B0B6F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B3A0-4CB8-A346-5EB9756A7E8B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8F2A679B-C1D6-4393-9EA5-89FFE84D13A0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FAE548BD-CEC8-4234-91E5-CA634DE41D43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B3A0-4CB8-A346-5EB9756A7E8B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0DC567A1-CA12-4277-9642-388ECB1C6051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B74B8F4B-DD6A-44CB-90CF-54C4A430ABE9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B3A0-4CB8-A346-5EB9756A7E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eparator>: </c:separator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Chatbot</c:v>
                </c:pt>
                <c:pt idx="1">
                  <c:v>Website</c:v>
                </c:pt>
                <c:pt idx="2">
                  <c:v>App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</c:v>
                </c:pt>
                <c:pt idx="1">
                  <c:v>63</c:v>
                </c:pt>
                <c:pt idx="2">
                  <c:v>24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Chatbot</c:v>
                  </c:pt>
                  <c:pt idx="1">
                    <c:v>Website</c:v>
                  </c:pt>
                  <c:pt idx="2">
                    <c:v>App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B3A0-4CB8-A346-5EB9756A7E8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b="1">
          <a:latin typeface="+mn-lt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3A4ED-0D4E-42B1-A475-12869A2FA002}" type="datetimeFigureOut">
              <a:rPr lang="en-NZ" smtClean="0"/>
              <a:t>27/03/2018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507D0-4B33-40AA-9220-E27A3DF8003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14650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507D0-4B33-40AA-9220-E27A3DF80037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14140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9482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90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236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090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6709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08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302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701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3256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383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114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61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5F742-8B04-4E86-815D-1EF9C60391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AI Course 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D53B-B14E-4955-B18B-920675228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Project Audit 2</a:t>
            </a:r>
          </a:p>
        </p:txBody>
      </p:sp>
    </p:spTree>
    <p:extLst>
      <p:ext uri="{BB962C8B-B14F-4D97-AF65-F5344CB8AC3E}">
        <p14:creationId xmlns:p14="http://schemas.microsoft.com/office/powerpoint/2010/main" val="213130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304C-F2F7-4A69-BE4A-FEAF8143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Planned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4E8F2-3709-4BB8-996D-AF77F54BA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2000" dirty="0"/>
              <a:t>Intelligent Course Recommendation</a:t>
            </a:r>
            <a:br>
              <a:rPr lang="en-AU" sz="2000" dirty="0"/>
            </a:br>
            <a:r>
              <a:rPr lang="en-AU" dirty="0"/>
              <a:t>based on</a:t>
            </a:r>
          </a:p>
          <a:p>
            <a:pPr lvl="1"/>
            <a:r>
              <a:rPr lang="en-AU" sz="1800" dirty="0"/>
              <a:t>Personal interests</a:t>
            </a:r>
          </a:p>
          <a:p>
            <a:pPr lvl="1"/>
            <a:r>
              <a:rPr lang="en-AU" sz="1800" dirty="0"/>
              <a:t>Relevance to degree</a:t>
            </a:r>
          </a:p>
          <a:p>
            <a:r>
              <a:rPr lang="en-AU" sz="2000" dirty="0"/>
              <a:t>AI Enhanced Search</a:t>
            </a:r>
            <a:br>
              <a:rPr lang="en-AU" sz="2000" dirty="0"/>
            </a:br>
            <a:r>
              <a:rPr lang="en-AU" dirty="0"/>
              <a:t>for</a:t>
            </a:r>
          </a:p>
          <a:p>
            <a:pPr lvl="1"/>
            <a:r>
              <a:rPr lang="en-AU" sz="1800" dirty="0"/>
              <a:t>Courses by area, title, description, level</a:t>
            </a:r>
          </a:p>
          <a:p>
            <a:pPr lvl="1"/>
            <a:r>
              <a:rPr lang="en-AU" sz="1800" dirty="0"/>
              <a:t>Simple program and course questions</a:t>
            </a:r>
            <a:endParaRPr lang="en-AU" sz="2000" dirty="0"/>
          </a:p>
          <a:p>
            <a:pPr marL="0" indent="0">
              <a:buNone/>
            </a:pPr>
            <a:r>
              <a:rPr lang="en-AU" sz="2000" dirty="0">
                <a:solidFill>
                  <a:srgbClr val="4D6759"/>
                </a:solidFill>
              </a:rPr>
              <a:t>Stretch goals</a:t>
            </a:r>
          </a:p>
          <a:p>
            <a:r>
              <a:rPr lang="en-AU" sz="2000" dirty="0">
                <a:solidFill>
                  <a:srgbClr val="4D6759"/>
                </a:solidFill>
              </a:rPr>
              <a:t>Interactive Degree Planner</a:t>
            </a:r>
          </a:p>
          <a:p>
            <a:r>
              <a:rPr lang="en-AU" sz="2000" dirty="0">
                <a:solidFill>
                  <a:srgbClr val="4D6759"/>
                </a:solidFill>
              </a:rPr>
              <a:t>Course Recommendation by</a:t>
            </a:r>
          </a:p>
          <a:p>
            <a:pPr lvl="1"/>
            <a:r>
              <a:rPr lang="en-AU" sz="1800" dirty="0">
                <a:solidFill>
                  <a:srgbClr val="4D6759"/>
                </a:solidFill>
              </a:rPr>
              <a:t>SELT Reviews</a:t>
            </a:r>
          </a:p>
          <a:p>
            <a:pPr lvl="1"/>
            <a:r>
              <a:rPr lang="en-AU" sz="1800" dirty="0">
                <a:solidFill>
                  <a:srgbClr val="4D6759"/>
                </a:solidFill>
              </a:rPr>
              <a:t>Opportunity for majors/minors/specialisations</a:t>
            </a:r>
          </a:p>
          <a:p>
            <a:pPr lvl="1"/>
            <a:endParaRPr lang="en-AU" sz="1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308518" y="4614141"/>
            <a:ext cx="8493508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08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61885" y="2651760"/>
            <a:ext cx="8810816" cy="1325562"/>
          </a:xfrm>
        </p:spPr>
        <p:txBody>
          <a:bodyPr anchor="ctr"/>
          <a:lstStyle/>
          <a:p>
            <a:pPr algn="ctr"/>
            <a:r>
              <a:rPr lang="en-US"/>
              <a:t>Intelligent Search</a:t>
            </a:r>
          </a:p>
        </p:txBody>
      </p:sp>
    </p:spTree>
    <p:extLst>
      <p:ext uri="{BB962C8B-B14F-4D97-AF65-F5344CB8AC3E}">
        <p14:creationId xmlns:p14="http://schemas.microsoft.com/office/powerpoint/2010/main" val="55093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72" y="4100154"/>
            <a:ext cx="2423437" cy="973816"/>
          </a:xfrm>
        </p:spPr>
        <p:txBody>
          <a:bodyPr anchor="t">
            <a:normAutofit fontScale="77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AU" sz="2900" dirty="0"/>
              <a:t>Question and Answer</a:t>
            </a:r>
            <a:endParaRPr lang="en-AU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16" y="2016431"/>
            <a:ext cx="1959351" cy="19593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4091578" y="4100154"/>
            <a:ext cx="2910349" cy="10470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AU" sz="2200" dirty="0"/>
              <a:t>Enhanced Programs and Courses Search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7586913" y="4100154"/>
            <a:ext cx="3062604" cy="624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AU" sz="2200" dirty="0"/>
              <a:t>Concept Awareness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540" y="2016430"/>
            <a:ext cx="1959351" cy="19593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078" y="2016430"/>
            <a:ext cx="1959351" cy="19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AI Architecture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1522133" y="1932014"/>
            <a:ext cx="7976464" cy="4507696"/>
            <a:chOff x="1561043" y="2068201"/>
            <a:chExt cx="7568391" cy="4277084"/>
          </a:xfrm>
        </p:grpSpPr>
        <p:pic>
          <p:nvPicPr>
            <p:cNvPr id="59" name="officeArt object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17007" y="2103126"/>
              <a:ext cx="1224465" cy="12244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" name="officeArt object"/>
            <p:cNvSpPr/>
            <p:nvPr/>
          </p:nvSpPr>
          <p:spPr>
            <a:xfrm>
              <a:off x="3945259" y="3670654"/>
              <a:ext cx="1173846" cy="2645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Wikipedia Data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61" name="officeArt object"/>
            <p:cNvPicPr>
              <a:picLocks noChangeAspect="1"/>
            </p:cNvPicPr>
            <p:nvPr/>
          </p:nvPicPr>
          <p:blipFill rotWithShape="1">
            <a:blip r:embed="rId2">
              <a:extLst/>
            </a:blip>
            <a:srcRect l="-15697" r="-15697"/>
            <a:stretch/>
          </p:blipFill>
          <p:spPr>
            <a:xfrm>
              <a:off x="7626485" y="2068539"/>
              <a:ext cx="979708" cy="7456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officeArt object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t="-7817"/>
            <a:stretch/>
          </p:blipFill>
          <p:spPr>
            <a:xfrm>
              <a:off x="2034412" y="4299626"/>
              <a:ext cx="589659" cy="6327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" name="officeArt object"/>
            <p:cNvSpPr/>
            <p:nvPr/>
          </p:nvSpPr>
          <p:spPr>
            <a:xfrm>
              <a:off x="1561043" y="3344361"/>
              <a:ext cx="1536396" cy="425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Wikipedia-enhanced Course Ontology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67" name="officeArt object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-14896" r="-1"/>
            <a:stretch/>
          </p:blipFill>
          <p:spPr>
            <a:xfrm>
              <a:off x="4102894" y="3241977"/>
              <a:ext cx="715225" cy="383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officeArt object"/>
            <p:cNvSpPr/>
            <p:nvPr/>
          </p:nvSpPr>
          <p:spPr>
            <a:xfrm>
              <a:off x="7103244" y="2811324"/>
              <a:ext cx="2026190" cy="246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Programs and Courses Data 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0" name="officeArt object"/>
            <p:cNvSpPr/>
            <p:nvPr/>
          </p:nvSpPr>
          <p:spPr>
            <a:xfrm>
              <a:off x="1671756" y="4965964"/>
              <a:ext cx="1314972" cy="252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Lucene</a:t>
              </a:r>
              <a:r>
                <a:rPr lang="en-US" sz="110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Connector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officeArt object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10459" y="3344361"/>
              <a:ext cx="676762" cy="676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officeArt object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t="-11724" b="1"/>
            <a:stretch/>
          </p:blipFill>
          <p:spPr>
            <a:xfrm>
              <a:off x="7821962" y="4212077"/>
              <a:ext cx="589659" cy="6557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" name="officeArt object"/>
            <p:cNvSpPr/>
            <p:nvPr/>
          </p:nvSpPr>
          <p:spPr>
            <a:xfrm>
              <a:off x="5741577" y="4045536"/>
              <a:ext cx="1214526" cy="307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Alexa Integration 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7" name="officeArt object"/>
            <p:cNvPicPr>
              <a:picLocks noChangeAspect="1"/>
            </p:cNvPicPr>
            <p:nvPr/>
          </p:nvPicPr>
          <p:blipFill rotWithShape="1">
            <a:blip r:embed="rId6">
              <a:extLst/>
            </a:blip>
            <a:srcRect l="-16722" t="-12248" r="-15732"/>
            <a:stretch/>
          </p:blipFill>
          <p:spPr>
            <a:xfrm>
              <a:off x="4846320" y="5044440"/>
              <a:ext cx="929639" cy="787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" name="officeArt object"/>
            <p:cNvSpPr/>
            <p:nvPr/>
          </p:nvSpPr>
          <p:spPr>
            <a:xfrm>
              <a:off x="4767945" y="5914781"/>
              <a:ext cx="1068044" cy="4305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b="1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Intelligent Search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83" name="officeArt object"/>
            <p:cNvPicPr>
              <a:picLocks noChangeAspect="1"/>
            </p:cNvPicPr>
            <p:nvPr/>
          </p:nvPicPr>
          <p:blipFill rotWithShape="1">
            <a:blip r:embed="rId7">
              <a:extLst/>
            </a:blip>
            <a:srcRect l="-15977" r="-9825"/>
            <a:stretch/>
          </p:blipFill>
          <p:spPr>
            <a:xfrm>
              <a:off x="4107180" y="2068201"/>
              <a:ext cx="891540" cy="746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" name="officeArt object"/>
            <p:cNvSpPr/>
            <p:nvPr/>
          </p:nvSpPr>
          <p:spPr>
            <a:xfrm>
              <a:off x="3908940" y="2653299"/>
              <a:ext cx="1296064" cy="277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TF–IDF </a:t>
              </a:r>
              <a:r>
                <a:rPr lang="en-US" sz="110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Transform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5" name="officeArt object"/>
            <p:cNvSpPr/>
            <p:nvPr/>
          </p:nvSpPr>
          <p:spPr>
            <a:xfrm>
              <a:off x="7512010" y="4900272"/>
              <a:ext cx="1208658" cy="29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Elastic Search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cxnSp>
          <p:nvCxnSpPr>
            <p:cNvPr id="91" name="Elbow Connector 90"/>
            <p:cNvCxnSpPr>
              <a:stCxn id="65" idx="2"/>
              <a:endCxn id="62" idx="0"/>
            </p:cNvCxnSpPr>
            <p:nvPr/>
          </p:nvCxnSpPr>
          <p:spPr>
            <a:xfrm rot="16200000" flipH="1">
              <a:off x="2064227" y="4034611"/>
              <a:ext cx="530028" cy="1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70" idx="2"/>
              <a:endCxn id="77" idx="1"/>
            </p:cNvCxnSpPr>
            <p:nvPr/>
          </p:nvCxnSpPr>
          <p:spPr>
            <a:xfrm rot="16200000" flipH="1">
              <a:off x="3477688" y="4069709"/>
              <a:ext cx="220186" cy="2517078"/>
            </a:xfrm>
            <a:prstGeom prst="bentConnector2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>
              <a:stCxn id="85" idx="2"/>
              <a:endCxn id="77" idx="3"/>
            </p:cNvCxnSpPr>
            <p:nvPr/>
          </p:nvCxnSpPr>
          <p:spPr>
            <a:xfrm rot="5400000">
              <a:off x="6823043" y="4145044"/>
              <a:ext cx="246213" cy="2340380"/>
            </a:xfrm>
            <a:prstGeom prst="bentConnector2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/>
            <p:cNvCxnSpPr>
              <a:stCxn id="68" idx="2"/>
              <a:endCxn id="74" idx="0"/>
            </p:cNvCxnSpPr>
            <p:nvPr/>
          </p:nvCxnSpPr>
          <p:spPr>
            <a:xfrm rot="16200000" flipH="1">
              <a:off x="7539290" y="3634574"/>
              <a:ext cx="1154551" cy="453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Elbow Connector 108"/>
            <p:cNvCxnSpPr>
              <a:stCxn id="75" idx="2"/>
              <a:endCxn id="77" idx="0"/>
            </p:cNvCxnSpPr>
            <p:nvPr/>
          </p:nvCxnSpPr>
          <p:spPr>
            <a:xfrm rot="5400000">
              <a:off x="5484224" y="4179824"/>
              <a:ext cx="691532" cy="1037700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61" idx="1"/>
              <a:endCxn id="83" idx="3"/>
            </p:cNvCxnSpPr>
            <p:nvPr/>
          </p:nvCxnSpPr>
          <p:spPr>
            <a:xfrm flipH="1" flipV="1">
              <a:off x="4998720" y="2441241"/>
              <a:ext cx="2627765" cy="110"/>
            </a:xfrm>
            <a:prstGeom prst="straightConnector1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Elbow Connector 112"/>
            <p:cNvCxnSpPr>
              <a:stCxn id="67" idx="1"/>
              <a:endCxn id="59" idx="3"/>
            </p:cNvCxnSpPr>
            <p:nvPr/>
          </p:nvCxnSpPr>
          <p:spPr>
            <a:xfrm rot="10800000">
              <a:off x="2941472" y="2715360"/>
              <a:ext cx="1161422" cy="718155"/>
            </a:xfrm>
            <a:prstGeom prst="bentConnector3">
              <a:avLst>
                <a:gd name="adj1" fmla="val 49795"/>
              </a:avLst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83" idx="1"/>
              <a:endCxn id="59" idx="3"/>
            </p:cNvCxnSpPr>
            <p:nvPr/>
          </p:nvCxnSpPr>
          <p:spPr>
            <a:xfrm rot="10800000" flipV="1">
              <a:off x="2941472" y="2441241"/>
              <a:ext cx="1165708" cy="274118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585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5F3B-333B-49D7-9437-5CC5C41E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Next Steps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651920" y="4167106"/>
            <a:ext cx="1774523" cy="994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Prototype planned features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43" y="2535174"/>
            <a:ext cx="1452196" cy="1452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122" y="2570014"/>
            <a:ext cx="1483458" cy="128648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2950227" y="4167106"/>
            <a:ext cx="2635248" cy="13090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Improve with client feedback, implement stretch features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340" y="2535174"/>
            <a:ext cx="912668" cy="12893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5585475" y="4167106"/>
            <a:ext cx="2558398" cy="994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Evaluate user experience and performance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768" y="2503176"/>
            <a:ext cx="1353322" cy="135332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8402178" y="4172336"/>
            <a:ext cx="1988501" cy="9895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Implement required improvements</a:t>
            </a:r>
          </a:p>
        </p:txBody>
      </p:sp>
    </p:spTree>
    <p:extLst>
      <p:ext uri="{BB962C8B-B14F-4D97-AF65-F5344CB8AC3E}">
        <p14:creationId xmlns:p14="http://schemas.microsoft.com/office/powerpoint/2010/main" val="125108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8ED9-136D-4A20-8821-F41FB64C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We are creating an innovative and user-friendly solution to make course selection quicker and easier for students. </a:t>
            </a:r>
          </a:p>
          <a:p>
            <a:r>
              <a:rPr lang="en-NZ" dirty="0" smtClean="0"/>
              <a:t>Every semester, tertiary students have to enrol in courses they want to take. They seek out the ANU, its website and third parties for suggestions and reviews of potential courses. </a:t>
            </a:r>
          </a:p>
          <a:p>
            <a:r>
              <a:rPr lang="en-NZ" dirty="0" smtClean="0"/>
              <a:t>Sometimes this is a logistical nightmare – and it’s impossible to decide on which courses to choose. </a:t>
            </a:r>
          </a:p>
          <a:p>
            <a:r>
              <a:rPr lang="en-NZ" dirty="0" smtClean="0"/>
              <a:t>This sis where AI course selection </a:t>
            </a:r>
            <a:r>
              <a:rPr lang="en-NZ" smtClean="0"/>
              <a:t>comes in. 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6489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/>
          <p:cNvGrpSpPr/>
          <p:nvPr/>
        </p:nvGrpSpPr>
        <p:grpSpPr>
          <a:xfrm>
            <a:off x="10820400" y="1295400"/>
            <a:ext cx="22233519" cy="2771775"/>
            <a:chOff x="10820400" y="1295400"/>
            <a:chExt cx="22233519" cy="2771775"/>
          </a:xfrm>
        </p:grpSpPr>
        <p:sp>
          <p:nvSpPr>
            <p:cNvPr id="16" name="Rectangle 144"/>
            <p:cNvSpPr>
              <a:spLocks noChangeArrowheads="1"/>
            </p:cNvSpPr>
            <p:nvPr/>
          </p:nvSpPr>
          <p:spPr bwMode="auto">
            <a:xfrm>
              <a:off x="12082137" y="2133600"/>
              <a:ext cx="19563047" cy="704850"/>
            </a:xfrm>
            <a:prstGeom prst="rect">
              <a:avLst/>
            </a:prstGeom>
            <a:solidFill>
              <a:srgbClr val="FFFFFF"/>
            </a:solidFill>
            <a:ln w="1">
              <a:solidFill>
                <a:srgbClr val="44444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9" name="Rectangle 143" descr="Wed 21/02/18"/>
            <p:cNvSpPr>
              <a:spLocks noChangeArrowheads="1"/>
            </p:cNvSpPr>
            <p:nvPr/>
          </p:nvSpPr>
          <p:spPr bwMode="auto">
            <a:xfrm>
              <a:off x="10820400" y="2105025"/>
              <a:ext cx="11882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Start</a:t>
              </a: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Wed 21/02/18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20" name="Rectangle 142" descr="Tue 8/05/18"/>
            <p:cNvSpPr>
              <a:spLocks noChangeArrowheads="1"/>
            </p:cNvSpPr>
            <p:nvPr/>
          </p:nvSpPr>
          <p:spPr bwMode="auto">
            <a:xfrm>
              <a:off x="31718683" y="2105025"/>
              <a:ext cx="894241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Finish</a:t>
              </a: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Tue 8/05/18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Rectangle 119" descr="Kick Off&#10;Wed 21/02/18 - Tue 27/02/18"/>
            <p:cNvSpPr>
              <a:spLocks noChangeArrowheads="1"/>
            </p:cNvSpPr>
            <p:nvPr/>
          </p:nvSpPr>
          <p:spPr bwMode="auto">
            <a:xfrm>
              <a:off x="12094387" y="2143125"/>
              <a:ext cx="1763982" cy="342900"/>
            </a:xfrm>
            <a:prstGeom prst="rect">
              <a:avLst/>
            </a:prstGeom>
            <a:gradFill flip="none" rotWithShape="1"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0">
                  <a:schemeClr val="accent3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54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Kick Off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Weeks 1-2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4" name="Rectangle 118" descr="Ideate&#10;Wed 14/03/18 - Tue 27/03/18"/>
            <p:cNvSpPr>
              <a:spLocks noChangeArrowheads="1"/>
            </p:cNvSpPr>
            <p:nvPr/>
          </p:nvSpPr>
          <p:spPr bwMode="auto">
            <a:xfrm>
              <a:off x="17435331" y="2143125"/>
              <a:ext cx="354021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Ideate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4-6</a:t>
              </a:r>
            </a:p>
          </p:txBody>
        </p:sp>
        <p:sp>
          <p:nvSpPr>
            <p:cNvPr id="45" name="Rectangle 117" descr="Prototype&#10;Wed 28/03/18 - Tue 10/04/18"/>
            <p:cNvSpPr>
              <a:spLocks noChangeArrowheads="1"/>
            </p:cNvSpPr>
            <p:nvPr/>
          </p:nvSpPr>
          <p:spPr bwMode="auto">
            <a:xfrm>
              <a:off x="20987794" y="2143125"/>
              <a:ext cx="3540213" cy="342900"/>
            </a:xfrm>
            <a:prstGeom prst="rect">
              <a:avLst/>
            </a:prstGeom>
            <a:gradFill flip="none" rotWithShape="1">
              <a:gsLst>
                <a:gs pos="100000">
                  <a:srgbClr val="7AC9D4"/>
                </a:gs>
                <a:gs pos="0">
                  <a:schemeClr val="accent5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Prototype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Lecture Break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7" name="Rectangle 115" descr="Sprint 1&#10;Wed 28/02/18 - Tue 6/03/18"/>
            <p:cNvSpPr>
              <a:spLocks noChangeArrowheads="1"/>
            </p:cNvSpPr>
            <p:nvPr/>
          </p:nvSpPr>
          <p:spPr bwMode="auto">
            <a:xfrm>
              <a:off x="13870618" y="2495550"/>
              <a:ext cx="177623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1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2-3</a:t>
              </a:r>
            </a:p>
          </p:txBody>
        </p:sp>
        <p:sp>
          <p:nvSpPr>
            <p:cNvPr id="48" name="Rectangle 114" descr="Sprint 2&#10;Wed 7/03/18 - Tue 13/03/18"/>
            <p:cNvSpPr>
              <a:spLocks noChangeArrowheads="1"/>
            </p:cNvSpPr>
            <p:nvPr/>
          </p:nvSpPr>
          <p:spPr bwMode="auto">
            <a:xfrm>
              <a:off x="15659100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2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3-4</a:t>
              </a:r>
            </a:p>
          </p:txBody>
        </p:sp>
        <p:sp>
          <p:nvSpPr>
            <p:cNvPr id="49" name="Rectangle 113" descr="Test&#10;Wed 11/04/18 - Tue 24/04/18"/>
            <p:cNvSpPr>
              <a:spLocks noChangeArrowheads="1"/>
            </p:cNvSpPr>
            <p:nvPr/>
          </p:nvSpPr>
          <p:spPr bwMode="auto">
            <a:xfrm>
              <a:off x="24540257" y="2143125"/>
              <a:ext cx="355246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Test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7-8</a:t>
              </a:r>
            </a:p>
          </p:txBody>
        </p:sp>
        <p:sp>
          <p:nvSpPr>
            <p:cNvPr id="50" name="Rectangle 112" descr="Implement&#10;Wed 25/04/18 - Tue 8/05/18"/>
            <p:cNvSpPr>
              <a:spLocks noChangeArrowheads="1"/>
            </p:cNvSpPr>
            <p:nvPr/>
          </p:nvSpPr>
          <p:spPr bwMode="auto">
            <a:xfrm>
              <a:off x="28104970" y="2143125"/>
              <a:ext cx="354021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Implement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8-10</a:t>
              </a:r>
            </a:p>
          </p:txBody>
        </p:sp>
        <p:sp>
          <p:nvSpPr>
            <p:cNvPr id="51" name="Rectangle 111" descr="Sprint 3&#10;Wed 14/03/18 - Tue 20/03/18"/>
            <p:cNvSpPr>
              <a:spLocks noChangeArrowheads="1"/>
            </p:cNvSpPr>
            <p:nvPr/>
          </p:nvSpPr>
          <p:spPr bwMode="auto">
            <a:xfrm>
              <a:off x="17435331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3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4-5</a:t>
              </a:r>
            </a:p>
          </p:txBody>
        </p:sp>
        <p:sp>
          <p:nvSpPr>
            <p:cNvPr id="52" name="Rectangle 110" descr="Sprint 4&#10;Wed 21/03/18 - Tue 27/03/18"/>
            <p:cNvSpPr>
              <a:spLocks noChangeArrowheads="1"/>
            </p:cNvSpPr>
            <p:nvPr/>
          </p:nvSpPr>
          <p:spPr bwMode="auto">
            <a:xfrm>
              <a:off x="19211563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4</a:t>
              </a:r>
              <a:br>
                <a:rPr lang="en-US" altLang="en-US" sz="1000" b="1" dirty="0">
                  <a:solidFill>
                    <a:srgbClr val="444444"/>
                  </a:solidFill>
                  <a:latin typeface="+mj-lt"/>
                </a:rPr>
              </a:b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5-6</a:t>
              </a:r>
            </a:p>
          </p:txBody>
        </p:sp>
        <p:sp>
          <p:nvSpPr>
            <p:cNvPr id="53" name="Rectangle 109" descr="Sprint 5&#10;Wed 28/03/18 - Tue 3/04/18"/>
            <p:cNvSpPr>
              <a:spLocks noChangeArrowheads="1"/>
            </p:cNvSpPr>
            <p:nvPr/>
          </p:nvSpPr>
          <p:spPr bwMode="auto">
            <a:xfrm>
              <a:off x="20987794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5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Break week 1</a:t>
              </a:r>
            </a:p>
          </p:txBody>
        </p:sp>
        <p:sp>
          <p:nvSpPr>
            <p:cNvPr id="54" name="Rectangle 108" descr="Sprint 6&#10;Wed 4/04/18 - Tue 10/04/18"/>
            <p:cNvSpPr>
              <a:spLocks noChangeArrowheads="1"/>
            </p:cNvSpPr>
            <p:nvPr/>
          </p:nvSpPr>
          <p:spPr bwMode="auto">
            <a:xfrm>
              <a:off x="22764026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6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Break week 2</a:t>
              </a:r>
            </a:p>
          </p:txBody>
        </p:sp>
        <p:sp>
          <p:nvSpPr>
            <p:cNvPr id="55" name="Rectangle 107" descr="Sprint 7&#10;Wed 11/04/18 - Tue 17/04/18"/>
            <p:cNvSpPr>
              <a:spLocks noChangeArrowheads="1"/>
            </p:cNvSpPr>
            <p:nvPr/>
          </p:nvSpPr>
          <p:spPr bwMode="auto">
            <a:xfrm>
              <a:off x="24540257" y="2495550"/>
              <a:ext cx="177623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7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 7</a:t>
              </a:r>
            </a:p>
          </p:txBody>
        </p:sp>
        <p:sp>
          <p:nvSpPr>
            <p:cNvPr id="56" name="Rectangle 106" descr="Sprint 8&#10;Wed 18/04/18 - Tue 24/04/18"/>
            <p:cNvSpPr>
              <a:spLocks noChangeArrowheads="1"/>
            </p:cNvSpPr>
            <p:nvPr/>
          </p:nvSpPr>
          <p:spPr bwMode="auto">
            <a:xfrm>
              <a:off x="26328739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8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7-8</a:t>
              </a:r>
            </a:p>
          </p:txBody>
        </p:sp>
        <p:sp>
          <p:nvSpPr>
            <p:cNvPr id="57" name="Rectangle 105" descr="Sprint 9 (Poster)&#10;Wed 25/04/18 - Tue 1/05/18"/>
            <p:cNvSpPr>
              <a:spLocks noChangeArrowheads="1"/>
            </p:cNvSpPr>
            <p:nvPr/>
          </p:nvSpPr>
          <p:spPr bwMode="auto">
            <a:xfrm>
              <a:off x="28104970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9 (Poster)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8-9</a:t>
              </a:r>
            </a:p>
          </p:txBody>
        </p:sp>
        <p:sp>
          <p:nvSpPr>
            <p:cNvPr id="58" name="Rectangle 104" descr="Sprint 10 (Showcase)&#10;Wed 2/05/18 - Tue 8/05/18"/>
            <p:cNvSpPr>
              <a:spLocks noChangeArrowheads="1"/>
            </p:cNvSpPr>
            <p:nvPr/>
          </p:nvSpPr>
          <p:spPr bwMode="auto">
            <a:xfrm>
              <a:off x="29881202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10 (Showcase)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9-10</a:t>
              </a:r>
            </a:p>
          </p:txBody>
        </p:sp>
        <p:grpSp>
          <p:nvGrpSpPr>
            <p:cNvPr id="59" name="Group 101"/>
            <p:cNvGrpSpPr>
              <a:grpSpLocks/>
            </p:cNvGrpSpPr>
            <p:nvPr/>
          </p:nvGrpSpPr>
          <p:grpSpPr bwMode="auto">
            <a:xfrm>
              <a:off x="20865296" y="2771775"/>
              <a:ext cx="220498" cy="171450"/>
              <a:chOff x="0" y="0"/>
              <a:chExt cx="100" cy="100"/>
            </a:xfrm>
          </p:grpSpPr>
          <p:sp>
            <p:nvSpPr>
              <p:cNvPr id="159" name="Freeform 10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60" name="Freeform 10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2" name="Group 96"/>
            <p:cNvGrpSpPr>
              <a:grpSpLocks/>
            </p:cNvGrpSpPr>
            <p:nvPr/>
          </p:nvGrpSpPr>
          <p:grpSpPr bwMode="auto">
            <a:xfrm>
              <a:off x="17312833" y="2771775"/>
              <a:ext cx="220498" cy="171450"/>
              <a:chOff x="0" y="0"/>
              <a:chExt cx="100" cy="100"/>
            </a:xfrm>
          </p:grpSpPr>
          <p:sp>
            <p:nvSpPr>
              <p:cNvPr id="157" name="Freeform 9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8" name="Freeform 9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5" name="Group 91"/>
            <p:cNvGrpSpPr>
              <a:grpSpLocks/>
            </p:cNvGrpSpPr>
            <p:nvPr/>
          </p:nvGrpSpPr>
          <p:grpSpPr bwMode="auto">
            <a:xfrm>
              <a:off x="24417759" y="2771775"/>
              <a:ext cx="220498" cy="171450"/>
              <a:chOff x="0" y="0"/>
              <a:chExt cx="100" cy="100"/>
            </a:xfrm>
          </p:grpSpPr>
          <p:sp>
            <p:nvSpPr>
              <p:cNvPr id="155" name="Freeform 9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6" name="Freeform 9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8" name="Group 86"/>
            <p:cNvGrpSpPr>
              <a:grpSpLocks/>
            </p:cNvGrpSpPr>
            <p:nvPr/>
          </p:nvGrpSpPr>
          <p:grpSpPr bwMode="auto">
            <a:xfrm>
              <a:off x="27982472" y="2771775"/>
              <a:ext cx="220498" cy="171450"/>
              <a:chOff x="0" y="0"/>
              <a:chExt cx="100" cy="100"/>
            </a:xfrm>
          </p:grpSpPr>
          <p:sp>
            <p:nvSpPr>
              <p:cNvPr id="153" name="Freeform 8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4" name="Freeform 8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71" name="Group 81"/>
            <p:cNvGrpSpPr>
              <a:grpSpLocks/>
            </p:cNvGrpSpPr>
            <p:nvPr/>
          </p:nvGrpSpPr>
          <p:grpSpPr bwMode="auto">
            <a:xfrm>
              <a:off x="31277687" y="2771775"/>
              <a:ext cx="220498" cy="171450"/>
              <a:chOff x="0" y="0"/>
              <a:chExt cx="100" cy="100"/>
            </a:xfrm>
          </p:grpSpPr>
          <p:sp>
            <p:nvSpPr>
              <p:cNvPr id="151" name="Freeform 8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2" name="Freeform 8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2" name="Freeform 80"/>
            <p:cNvSpPr>
              <a:spLocks noChangeArrowheads="1"/>
            </p:cNvSpPr>
            <p:nvPr/>
          </p:nvSpPr>
          <p:spPr bwMode="auto">
            <a:xfrm>
              <a:off x="31387936" y="2895600"/>
              <a:ext cx="881991" cy="209550"/>
            </a:xfrm>
            <a:custGeom>
              <a:avLst/>
              <a:gdLst>
                <a:gd name="T0" fmla="*/ 0 w 72"/>
                <a:gd name="T1" fmla="*/ 0 h 22"/>
                <a:gd name="T2" fmla="*/ 72 w 72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" h="22">
                  <a:moveTo>
                    <a:pt x="0" y="0"/>
                  </a:moveTo>
                  <a:lnTo>
                    <a:pt x="72" y="22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3" name="Rectangle 79" descr="M10 - Techlauncher Showcase&#10;Tue 8/05/18"/>
            <p:cNvSpPr>
              <a:spLocks noChangeArrowheads="1"/>
            </p:cNvSpPr>
            <p:nvPr/>
          </p:nvSpPr>
          <p:spPr bwMode="auto">
            <a:xfrm>
              <a:off x="31485935" y="3105150"/>
              <a:ext cx="1567984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M10 - Techlauncher Showcase</a:t>
              </a: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Tue 8/05/18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74" name="Group 76"/>
            <p:cNvGrpSpPr>
              <a:grpSpLocks/>
            </p:cNvGrpSpPr>
            <p:nvPr/>
          </p:nvGrpSpPr>
          <p:grpSpPr bwMode="auto">
            <a:xfrm>
              <a:off x="15022106" y="2771775"/>
              <a:ext cx="220498" cy="171450"/>
              <a:chOff x="0" y="0"/>
              <a:chExt cx="100" cy="100"/>
            </a:xfrm>
          </p:grpSpPr>
          <p:sp>
            <p:nvSpPr>
              <p:cNvPr id="149" name="Freeform 7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0" name="Freeform 7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5" name="Freeform 75"/>
            <p:cNvSpPr>
              <a:spLocks noChangeArrowheads="1"/>
            </p:cNvSpPr>
            <p:nvPr/>
          </p:nvSpPr>
          <p:spPr bwMode="auto">
            <a:xfrm>
              <a:off x="15132354" y="2895600"/>
              <a:ext cx="55125" cy="559195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6" name="Rectangle 74" descr="M2 - Audit Week #1&#10;Mon 5/03/18"/>
            <p:cNvSpPr>
              <a:spLocks noChangeArrowheads="1"/>
            </p:cNvSpPr>
            <p:nvPr/>
          </p:nvSpPr>
          <p:spPr bwMode="auto">
            <a:xfrm>
              <a:off x="14320977" y="3452417"/>
              <a:ext cx="1641483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M2 - Audit #1</a:t>
              </a:r>
              <a: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20" name="Freeform 2"/>
            <p:cNvSpPr>
              <a:spLocks noChangeArrowheads="1"/>
            </p:cNvSpPr>
            <p:nvPr/>
          </p:nvSpPr>
          <p:spPr bwMode="auto">
            <a:xfrm>
              <a:off x="20473300" y="1781175"/>
              <a:ext cx="220498" cy="1066800"/>
            </a:xfrm>
            <a:custGeom>
              <a:avLst/>
              <a:gdLst>
                <a:gd name="T0" fmla="*/ 0 h 98"/>
                <a:gd name="T1" fmla="*/ 98 h 9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98">
                  <a:moveTo>
                    <a:pt x="0" y="0"/>
                  </a:moveTo>
                  <a:lnTo>
                    <a:pt x="0" y="98"/>
                  </a:lnTo>
                </a:path>
              </a:pathLst>
            </a:custGeom>
            <a:solidFill>
              <a:srgbClr val="FFFFFF"/>
            </a:solidFill>
            <a:ln w="3">
              <a:solidFill>
                <a:srgbClr val="31752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8" name="Freeform 70"/>
            <p:cNvSpPr>
              <a:spLocks noChangeArrowheads="1"/>
            </p:cNvSpPr>
            <p:nvPr/>
          </p:nvSpPr>
          <p:spPr bwMode="auto">
            <a:xfrm>
              <a:off x="20473299" y="2895600"/>
              <a:ext cx="1348797" cy="556817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grpSp>
          <p:nvGrpSpPr>
            <p:cNvPr id="77" name="Group 71"/>
            <p:cNvGrpSpPr>
              <a:grpSpLocks/>
            </p:cNvGrpSpPr>
            <p:nvPr/>
          </p:nvGrpSpPr>
          <p:grpSpPr bwMode="auto">
            <a:xfrm>
              <a:off x="20363051" y="2771775"/>
              <a:ext cx="220498" cy="171450"/>
              <a:chOff x="0" y="0"/>
              <a:chExt cx="100" cy="100"/>
            </a:xfrm>
          </p:grpSpPr>
          <p:sp>
            <p:nvSpPr>
              <p:cNvPr id="147" name="Freeform 7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8" name="Freeform 7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9" name="Rectangle 69" descr="M4 - Audit Week #2&#10;Mon 26/03/18"/>
            <p:cNvSpPr>
              <a:spLocks noChangeArrowheads="1"/>
            </p:cNvSpPr>
            <p:nvPr/>
          </p:nvSpPr>
          <p:spPr bwMode="auto">
            <a:xfrm flipH="1">
              <a:off x="19844986" y="3463847"/>
              <a:ext cx="1258457" cy="248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M4 - Audit #2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0" name="Group 79"/>
            <p:cNvGrpSpPr>
              <a:grpSpLocks/>
            </p:cNvGrpSpPr>
            <p:nvPr/>
          </p:nvGrpSpPr>
          <p:grpSpPr bwMode="auto">
            <a:xfrm>
              <a:off x="31032690" y="2771775"/>
              <a:ext cx="220498" cy="171450"/>
              <a:chOff x="0" y="0"/>
              <a:chExt cx="100" cy="100"/>
            </a:xfrm>
          </p:grpSpPr>
          <p:sp>
            <p:nvSpPr>
              <p:cNvPr id="145" name="Freeform 6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6" name="Freeform 6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81" name="Freeform 65"/>
            <p:cNvSpPr>
              <a:spLocks noChangeArrowheads="1"/>
            </p:cNvSpPr>
            <p:nvPr/>
          </p:nvSpPr>
          <p:spPr bwMode="auto">
            <a:xfrm>
              <a:off x="31142939" y="2895600"/>
              <a:ext cx="0" cy="809625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82" name="Rectangle 64" descr="M9 - Audit Week #3&#10;Mon 7/05/18"/>
            <p:cNvSpPr>
              <a:spLocks noChangeArrowheads="1"/>
            </p:cNvSpPr>
            <p:nvPr/>
          </p:nvSpPr>
          <p:spPr bwMode="auto">
            <a:xfrm>
              <a:off x="30322197" y="3705225"/>
              <a:ext cx="1641483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M9 - Audit #3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3" name="Group 61"/>
            <p:cNvGrpSpPr>
              <a:grpSpLocks/>
            </p:cNvGrpSpPr>
            <p:nvPr/>
          </p:nvGrpSpPr>
          <p:grpSpPr bwMode="auto">
            <a:xfrm>
              <a:off x="30260948" y="2771775"/>
              <a:ext cx="220498" cy="171450"/>
              <a:chOff x="0" y="0"/>
              <a:chExt cx="100" cy="100"/>
            </a:xfrm>
          </p:grpSpPr>
          <p:sp>
            <p:nvSpPr>
              <p:cNvPr id="143" name="Freeform 6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4" name="Freeform 6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84" name="Freeform 60"/>
            <p:cNvSpPr>
              <a:spLocks noChangeArrowheads="1"/>
            </p:cNvSpPr>
            <p:nvPr/>
          </p:nvSpPr>
          <p:spPr bwMode="auto">
            <a:xfrm>
              <a:off x="30371197" y="2895600"/>
              <a:ext cx="0" cy="19050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85" name="Rectangle 59" descr="M8 - Project Poster Complete&#10;Fri 4/05/18"/>
            <p:cNvSpPr>
              <a:spLocks noChangeArrowheads="1"/>
            </p:cNvSpPr>
            <p:nvPr/>
          </p:nvSpPr>
          <p:spPr bwMode="auto">
            <a:xfrm>
              <a:off x="29599455" y="3086100"/>
              <a:ext cx="1543484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M8 - Project Poster Complete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6" name="Group 56"/>
            <p:cNvGrpSpPr>
              <a:grpSpLocks/>
            </p:cNvGrpSpPr>
            <p:nvPr/>
          </p:nvGrpSpPr>
          <p:grpSpPr bwMode="auto">
            <a:xfrm>
              <a:off x="13748120" y="2771775"/>
              <a:ext cx="220498" cy="171450"/>
              <a:chOff x="0" y="0"/>
              <a:chExt cx="100" cy="100"/>
            </a:xfrm>
          </p:grpSpPr>
          <p:sp>
            <p:nvSpPr>
              <p:cNvPr id="141" name="Freeform 5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2" name="Freeform 5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61" name="Rectangle 116" descr="Define&#10;Wed 28/02/18 - Tue 13/03/18"/>
            <p:cNvSpPr>
              <a:spLocks noChangeArrowheads="1"/>
            </p:cNvSpPr>
            <p:nvPr/>
          </p:nvSpPr>
          <p:spPr bwMode="auto">
            <a:xfrm>
              <a:off x="13870618" y="2143125"/>
              <a:ext cx="355246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Define</a:t>
              </a:r>
              <a: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Wed 28/02/18 - Tue 13/03/18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9" name="Group 51"/>
            <p:cNvGrpSpPr>
              <a:grpSpLocks/>
            </p:cNvGrpSpPr>
            <p:nvPr/>
          </p:nvGrpSpPr>
          <p:grpSpPr bwMode="auto">
            <a:xfrm>
              <a:off x="13748120" y="2038350"/>
              <a:ext cx="220498" cy="171450"/>
              <a:chOff x="0" y="0"/>
              <a:chExt cx="100" cy="100"/>
            </a:xfrm>
          </p:grpSpPr>
          <p:sp>
            <p:nvSpPr>
              <p:cNvPr id="139" name="Freeform 5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0" name="Freeform 5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0" name="Freeform 50"/>
            <p:cNvSpPr>
              <a:spLocks noChangeArrowheads="1"/>
            </p:cNvSpPr>
            <p:nvPr/>
          </p:nvSpPr>
          <p:spPr bwMode="auto">
            <a:xfrm>
              <a:off x="13858368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1" name="Rectangle 49" descr="Client Meeting 1&#10;Wed 28/02/18"/>
            <p:cNvSpPr>
              <a:spLocks noChangeArrowheads="1"/>
            </p:cNvSpPr>
            <p:nvPr/>
          </p:nvSpPr>
          <p:spPr bwMode="auto">
            <a:xfrm>
              <a:off x="13209125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2" name="Group 46"/>
            <p:cNvGrpSpPr>
              <a:grpSpLocks/>
            </p:cNvGrpSpPr>
            <p:nvPr/>
          </p:nvGrpSpPr>
          <p:grpSpPr bwMode="auto">
            <a:xfrm>
              <a:off x="19089064" y="2038350"/>
              <a:ext cx="220498" cy="171450"/>
              <a:chOff x="0" y="0"/>
              <a:chExt cx="100" cy="100"/>
            </a:xfrm>
          </p:grpSpPr>
          <p:sp>
            <p:nvSpPr>
              <p:cNvPr id="137" name="Freeform 4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8" name="Freeform 4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3" name="Freeform 45"/>
            <p:cNvSpPr>
              <a:spLocks noChangeArrowheads="1"/>
            </p:cNvSpPr>
            <p:nvPr/>
          </p:nvSpPr>
          <p:spPr bwMode="auto">
            <a:xfrm>
              <a:off x="19199313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4" name="Rectangle 44" descr="Client Meeting 4&#10;Wed 21/03/18"/>
            <p:cNvSpPr>
              <a:spLocks noChangeArrowheads="1"/>
            </p:cNvSpPr>
            <p:nvPr/>
          </p:nvSpPr>
          <p:spPr bwMode="auto">
            <a:xfrm>
              <a:off x="18550070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5" name="Group 41"/>
            <p:cNvGrpSpPr>
              <a:grpSpLocks/>
            </p:cNvGrpSpPr>
            <p:nvPr/>
          </p:nvGrpSpPr>
          <p:grpSpPr bwMode="auto">
            <a:xfrm>
              <a:off x="15536601" y="2038350"/>
              <a:ext cx="220498" cy="171450"/>
              <a:chOff x="0" y="0"/>
              <a:chExt cx="100" cy="100"/>
            </a:xfrm>
          </p:grpSpPr>
          <p:sp>
            <p:nvSpPr>
              <p:cNvPr id="135" name="Freeform 4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6" name="Freeform 4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6" name="Freeform 40"/>
            <p:cNvSpPr>
              <a:spLocks noChangeArrowheads="1"/>
            </p:cNvSpPr>
            <p:nvPr/>
          </p:nvSpPr>
          <p:spPr bwMode="auto">
            <a:xfrm>
              <a:off x="15646850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7" name="Rectangle 39" descr="Client Meeting 2&#10;Wed 7/03/18"/>
            <p:cNvSpPr>
              <a:spLocks noChangeArrowheads="1"/>
            </p:cNvSpPr>
            <p:nvPr/>
          </p:nvSpPr>
          <p:spPr bwMode="auto">
            <a:xfrm>
              <a:off x="14997607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8" name="Group 36"/>
            <p:cNvGrpSpPr>
              <a:grpSpLocks/>
            </p:cNvGrpSpPr>
            <p:nvPr/>
          </p:nvGrpSpPr>
          <p:grpSpPr bwMode="auto">
            <a:xfrm>
              <a:off x="17312833" y="2038350"/>
              <a:ext cx="220498" cy="171450"/>
              <a:chOff x="0" y="0"/>
              <a:chExt cx="100" cy="100"/>
            </a:xfrm>
          </p:grpSpPr>
          <p:sp>
            <p:nvSpPr>
              <p:cNvPr id="133" name="Freeform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4" name="Freeform 3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9" name="Freeform 35"/>
            <p:cNvSpPr>
              <a:spLocks noChangeArrowheads="1"/>
            </p:cNvSpPr>
            <p:nvPr/>
          </p:nvSpPr>
          <p:spPr bwMode="auto">
            <a:xfrm>
              <a:off x="17423081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0" name="Rectangle 34" descr="Client Meeting 3&#10;Wed 14/03/18"/>
            <p:cNvSpPr>
              <a:spLocks noChangeArrowheads="1"/>
            </p:cNvSpPr>
            <p:nvPr/>
          </p:nvSpPr>
          <p:spPr bwMode="auto">
            <a:xfrm>
              <a:off x="16773838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1" name="Group 31"/>
            <p:cNvGrpSpPr>
              <a:grpSpLocks/>
            </p:cNvGrpSpPr>
            <p:nvPr/>
          </p:nvGrpSpPr>
          <p:grpSpPr bwMode="auto">
            <a:xfrm>
              <a:off x="20865296" y="2038350"/>
              <a:ext cx="220498" cy="171450"/>
              <a:chOff x="0" y="0"/>
              <a:chExt cx="100" cy="100"/>
            </a:xfrm>
          </p:grpSpPr>
          <p:sp>
            <p:nvSpPr>
              <p:cNvPr id="131" name="Freeform 3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2" name="Freeform 3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2" name="Freeform 30"/>
            <p:cNvSpPr>
              <a:spLocks noChangeArrowheads="1"/>
            </p:cNvSpPr>
            <p:nvPr/>
          </p:nvSpPr>
          <p:spPr bwMode="auto">
            <a:xfrm>
              <a:off x="20975544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3" name="Rectangle 29" descr="Client Meeting 5&#10;Wed 28/03/18"/>
            <p:cNvSpPr>
              <a:spLocks noChangeArrowheads="1"/>
            </p:cNvSpPr>
            <p:nvPr/>
          </p:nvSpPr>
          <p:spPr bwMode="auto">
            <a:xfrm>
              <a:off x="20326301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4" name="Group 26"/>
            <p:cNvGrpSpPr>
              <a:grpSpLocks/>
            </p:cNvGrpSpPr>
            <p:nvPr/>
          </p:nvGrpSpPr>
          <p:grpSpPr bwMode="auto">
            <a:xfrm>
              <a:off x="22641527" y="2038350"/>
              <a:ext cx="220498" cy="171450"/>
              <a:chOff x="0" y="0"/>
              <a:chExt cx="100" cy="100"/>
            </a:xfrm>
          </p:grpSpPr>
          <p:sp>
            <p:nvSpPr>
              <p:cNvPr id="129" name="Freeform 2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0" name="Freeform 2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5" name="Freeform 25"/>
            <p:cNvSpPr>
              <a:spLocks noChangeArrowheads="1"/>
            </p:cNvSpPr>
            <p:nvPr/>
          </p:nvSpPr>
          <p:spPr bwMode="auto">
            <a:xfrm>
              <a:off x="22751776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6" name="Rectangle 24" descr="Client Meeting 6&#10;Wed 4/04/18"/>
            <p:cNvSpPr>
              <a:spLocks noChangeArrowheads="1"/>
            </p:cNvSpPr>
            <p:nvPr/>
          </p:nvSpPr>
          <p:spPr bwMode="auto">
            <a:xfrm>
              <a:off x="22102533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6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7" name="Group 21"/>
            <p:cNvGrpSpPr>
              <a:grpSpLocks/>
            </p:cNvGrpSpPr>
            <p:nvPr/>
          </p:nvGrpSpPr>
          <p:grpSpPr bwMode="auto">
            <a:xfrm>
              <a:off x="24417759" y="2038350"/>
              <a:ext cx="220498" cy="171450"/>
              <a:chOff x="0" y="0"/>
              <a:chExt cx="100" cy="100"/>
            </a:xfrm>
          </p:grpSpPr>
          <p:sp>
            <p:nvSpPr>
              <p:cNvPr id="127" name="Freeform 2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8" name="Freeform 2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8" name="Freeform 20"/>
            <p:cNvSpPr>
              <a:spLocks noChangeArrowheads="1"/>
            </p:cNvSpPr>
            <p:nvPr/>
          </p:nvSpPr>
          <p:spPr bwMode="auto">
            <a:xfrm>
              <a:off x="24528008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9" name="Rectangle 19" descr="Client Meeting 7&#10;Wed 11/04/18"/>
            <p:cNvSpPr>
              <a:spLocks noChangeArrowheads="1"/>
            </p:cNvSpPr>
            <p:nvPr/>
          </p:nvSpPr>
          <p:spPr bwMode="auto">
            <a:xfrm>
              <a:off x="23878764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0" name="Group 16"/>
            <p:cNvGrpSpPr>
              <a:grpSpLocks/>
            </p:cNvGrpSpPr>
            <p:nvPr/>
          </p:nvGrpSpPr>
          <p:grpSpPr bwMode="auto">
            <a:xfrm>
              <a:off x="26206240" y="2038350"/>
              <a:ext cx="220498" cy="171450"/>
              <a:chOff x="0" y="0"/>
              <a:chExt cx="100" cy="100"/>
            </a:xfrm>
          </p:grpSpPr>
          <p:sp>
            <p:nvSpPr>
              <p:cNvPr id="125" name="Freeform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6" name="Freeform 1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1" name="Freeform 15"/>
            <p:cNvSpPr>
              <a:spLocks noChangeArrowheads="1"/>
            </p:cNvSpPr>
            <p:nvPr/>
          </p:nvSpPr>
          <p:spPr bwMode="auto">
            <a:xfrm>
              <a:off x="26316489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2" name="Rectangle 14" descr="Client Meeting 8&#10;Wed 18/04/18"/>
            <p:cNvSpPr>
              <a:spLocks noChangeArrowheads="1"/>
            </p:cNvSpPr>
            <p:nvPr/>
          </p:nvSpPr>
          <p:spPr bwMode="auto">
            <a:xfrm>
              <a:off x="25667246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8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3" name="Group 11"/>
            <p:cNvGrpSpPr>
              <a:grpSpLocks/>
            </p:cNvGrpSpPr>
            <p:nvPr/>
          </p:nvGrpSpPr>
          <p:grpSpPr bwMode="auto">
            <a:xfrm>
              <a:off x="27982472" y="2038350"/>
              <a:ext cx="220498" cy="171450"/>
              <a:chOff x="0" y="0"/>
              <a:chExt cx="100" cy="100"/>
            </a:xfrm>
          </p:grpSpPr>
          <p:sp>
            <p:nvSpPr>
              <p:cNvPr id="123" name="Freeform 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4" name="Freeform 1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4" name="Freeform 10"/>
            <p:cNvSpPr>
              <a:spLocks noChangeArrowheads="1"/>
            </p:cNvSpPr>
            <p:nvPr/>
          </p:nvSpPr>
          <p:spPr bwMode="auto">
            <a:xfrm>
              <a:off x="28092721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5" name="Rectangle 9" descr="Client Meeting 9&#10;Wed 25/04/18"/>
            <p:cNvSpPr>
              <a:spLocks noChangeArrowheads="1"/>
            </p:cNvSpPr>
            <p:nvPr/>
          </p:nvSpPr>
          <p:spPr bwMode="auto">
            <a:xfrm>
              <a:off x="27443477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9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6" name="Group 6"/>
            <p:cNvGrpSpPr>
              <a:grpSpLocks/>
            </p:cNvGrpSpPr>
            <p:nvPr/>
          </p:nvGrpSpPr>
          <p:grpSpPr bwMode="auto">
            <a:xfrm>
              <a:off x="29758703" y="2038350"/>
              <a:ext cx="220498" cy="171450"/>
              <a:chOff x="0" y="0"/>
              <a:chExt cx="100" cy="100"/>
            </a:xfrm>
          </p:grpSpPr>
          <p:sp>
            <p:nvSpPr>
              <p:cNvPr id="121" name="Freeform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2" name="Freeform 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7" name="Freeform 5"/>
            <p:cNvSpPr>
              <a:spLocks noChangeArrowheads="1"/>
            </p:cNvSpPr>
            <p:nvPr/>
          </p:nvSpPr>
          <p:spPr bwMode="auto">
            <a:xfrm>
              <a:off x="29868952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8" name="Rectangle 4" descr="Client Meeting 10&#10;Wed 2/05/18"/>
            <p:cNvSpPr>
              <a:spLocks noChangeArrowheads="1"/>
            </p:cNvSpPr>
            <p:nvPr/>
          </p:nvSpPr>
          <p:spPr bwMode="auto">
            <a:xfrm>
              <a:off x="29170709" y="1295400"/>
              <a:ext cx="1408735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10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19" name="AutoShape 3" descr="Today"/>
            <p:cNvSpPr>
              <a:spLocks noChangeArrowheads="1"/>
            </p:cNvSpPr>
            <p:nvPr/>
          </p:nvSpPr>
          <p:spPr bwMode="auto">
            <a:xfrm>
              <a:off x="20167053" y="1724025"/>
              <a:ext cx="612494" cy="161925"/>
            </a:xfrm>
            <a:prstGeom prst="roundRect">
              <a:avLst>
                <a:gd name="adj" fmla="val 10000"/>
              </a:avLst>
            </a:prstGeom>
            <a:solidFill>
              <a:srgbClr val="3175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Garamond" panose="02020404030301010803" pitchFamily="18" charset="0"/>
                  <a:cs typeface="Segoe UI" panose="020B0502040204020203" pitchFamily="34" charset="0"/>
                </a:rPr>
                <a:t>Today</a:t>
              </a:r>
              <a:endPara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22860"/>
            <a:ext cx="9692640" cy="1325562"/>
          </a:xfrm>
        </p:spPr>
        <p:txBody>
          <a:bodyPr/>
          <a:lstStyle/>
          <a:p>
            <a:r>
              <a:rPr lang="en-NZ" dirty="0"/>
              <a:t>Project Timeline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629675" y="3963986"/>
            <a:ext cx="3569476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dirty="0">
                <a:solidFill>
                  <a:schemeClr val="bg1">
                    <a:lumMod val="65000"/>
                  </a:schemeClr>
                </a:solidFill>
              </a:rPr>
              <a:t>Ideate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Brainstorm designs and concepts based on gathered data (Sprint 3)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Create a feature list for the product (Sprint 3)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AU" sz="1350" dirty="0">
                <a:solidFill>
                  <a:schemeClr val="bg1">
                    <a:lumMod val="65000"/>
                  </a:schemeClr>
                </a:solidFill>
              </a:rPr>
              <a:t>Conceptualise</a:t>
            </a: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 AI framework (Sprint 4)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Prototype options for recommendations of AI model (Sprint 4)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Try out ideas for AI recommendations and searches (Sprint 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892534" y="3963987"/>
            <a:ext cx="35318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dirty="0"/>
              <a:t>Define</a:t>
            </a:r>
          </a:p>
          <a:p>
            <a:pPr>
              <a:lnSpc>
                <a:spcPct val="120000"/>
              </a:lnSpc>
            </a:pPr>
            <a:endParaRPr lang="en-US" sz="1350" dirty="0"/>
          </a:p>
          <a:p>
            <a:pPr>
              <a:lnSpc>
                <a:spcPct val="120000"/>
              </a:lnSpc>
            </a:pPr>
            <a:endParaRPr lang="en-US" sz="135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Prepare and send out survey to ANU students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Interview academic officers for relevant information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Collate and </a:t>
            </a:r>
            <a:r>
              <a:rPr lang="en-US" sz="1350" dirty="0" err="1"/>
              <a:t>analyse</a:t>
            </a:r>
            <a:r>
              <a:rPr lang="en-US" sz="1350" dirty="0"/>
              <a:t> the chatbot, interview, and survey data.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Refine the scope of the problem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810999" y="3956578"/>
            <a:ext cx="13190158" cy="2663201"/>
            <a:chOff x="11810999" y="4299478"/>
            <a:chExt cx="13190158" cy="2663201"/>
          </a:xfrm>
        </p:grpSpPr>
        <p:sp>
          <p:nvSpPr>
            <p:cNvPr id="14" name="TextBox 13"/>
            <p:cNvSpPr txBox="1"/>
            <p:nvPr/>
          </p:nvSpPr>
          <p:spPr>
            <a:xfrm>
              <a:off x="11810999" y="4299478"/>
              <a:ext cx="1876261" cy="233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350" b="1" dirty="0">
                  <a:solidFill>
                    <a:schemeClr val="bg1">
                      <a:lumMod val="65000"/>
                    </a:schemeClr>
                  </a:solidFill>
                </a:rPr>
                <a:t>Kick Off</a:t>
              </a:r>
              <a:endParaRPr lang="en-US" sz="135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Team introductions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 err="1">
                  <a:solidFill>
                    <a:schemeClr val="bg1">
                      <a:lumMod val="65000"/>
                    </a:schemeClr>
                  </a:solidFill>
                </a:rPr>
                <a:t>TechLauncher</a:t>
              </a: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 induction workshop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Kick off meetings with clients at Accenture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431681" y="4306887"/>
              <a:ext cx="3569476" cy="265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350" b="1" dirty="0">
                  <a:solidFill>
                    <a:schemeClr val="bg1">
                      <a:lumMod val="65000"/>
                    </a:schemeClr>
                  </a:solidFill>
                </a:rPr>
                <a:t>Prototype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Create high level design for the finalised product (Sprint 5)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Decide on the tech stack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Complete task chunking for first prototype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Meet to assign responsibilities in prototype creation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Code prototype (Sprint 6)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Code reviews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892534" y="4219212"/>
            <a:ext cx="35318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Deploy imitation chatbot for data collection (Sprint 1)</a:t>
            </a:r>
            <a:endParaRPr lang="en-NZ" sz="135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91888" y="-3080245"/>
            <a:ext cx="21432731" cy="304224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752617" y="1924051"/>
            <a:ext cx="1761072" cy="1181099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11291888" y="0"/>
            <a:ext cx="91598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/>
          <p:cNvSpPr/>
          <p:nvPr/>
        </p:nvSpPr>
        <p:spPr>
          <a:xfrm flipH="1">
            <a:off x="9359900" y="1234121"/>
            <a:ext cx="1931988" cy="5623879"/>
          </a:xfrm>
          <a:prstGeom prst="rect">
            <a:avLst/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^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234121"/>
            <a:ext cx="1981056" cy="5623879"/>
          </a:xfrm>
          <a:prstGeom prst="rect">
            <a:avLst/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543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89453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89453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0.89453 0.000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-0.89453 0.0002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-0.89453 0.0002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89454 0.0002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40000" decel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69 " pathEditMode="relative" rAng="0" ptsTypes="AA">
                                      <p:cBhvr>
                                        <p:cTn id="2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" presetClass="emph" presetSubtype="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69 " pathEditMode="relative" rAng="0" ptsTypes="AA">
                                      <p:cBhvr>
                                        <p:cTn id="3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4 0.00024 L -1.0392 -0.00069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40000" decel="6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4 0.00393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4 0.00393 " pathEditMode="relative" rAng="0" ptsTypes="AA">
                                      <p:cBhvr>
                                        <p:cTn id="43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69 L -1.18723 0.00394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3 0.00393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69 L -1.18724 0.00394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2 -0.00069 L -1.18724 0.00394 " pathEditMode="relative" rAng="0" ptsTypes="AA">
                                      <p:cBhvr>
                                        <p:cTn id="5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3" grpId="0"/>
      <p:bldP spid="13" grpId="1"/>
      <p:bldP spid="13" grpId="2"/>
      <p:bldP spid="13" grpId="3"/>
      <p:bldP spid="9" grpId="0"/>
      <p:bldP spid="9" grpId="1"/>
      <p:bldP spid="9" grpId="2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1266091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ANU Facebook</a:t>
            </a:r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Large sample</a:t>
            </a:r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Definitive answer to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“Website or Chatbot?”</a:t>
            </a:r>
            <a:endParaRPr lang="en-US" sz="14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266091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Poll</a:t>
            </a:r>
          </a:p>
        </p:txBody>
      </p:sp>
      <p:sp>
        <p:nvSpPr>
          <p:cNvPr id="19" name="Freeform 18"/>
          <p:cNvSpPr/>
          <p:nvPr/>
        </p:nvSpPr>
        <p:spPr>
          <a:xfrm>
            <a:off x="3026667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ANU Facebook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31 responses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Useful and clear data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Narrowed project scope</a:t>
            </a:r>
          </a:p>
        </p:txBody>
      </p:sp>
      <p:sp>
        <p:nvSpPr>
          <p:cNvPr id="18" name="Freeform 17"/>
          <p:cNvSpPr/>
          <p:nvPr/>
        </p:nvSpPr>
        <p:spPr>
          <a:xfrm>
            <a:off x="3026667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Survey</a:t>
            </a:r>
          </a:p>
        </p:txBody>
      </p:sp>
      <p:sp>
        <p:nvSpPr>
          <p:cNvPr id="26" name="Freeform 25"/>
          <p:cNvSpPr/>
          <p:nvPr/>
        </p:nvSpPr>
        <p:spPr>
          <a:xfrm>
            <a:off x="4787243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APO at </a:t>
            </a:r>
            <a:r>
              <a:rPr lang="en-US" sz="1400" dirty="0" err="1"/>
              <a:t>Fenner</a:t>
            </a:r>
            <a:r>
              <a:rPr lang="en-US" sz="1400" dirty="0"/>
              <a:t> Hall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Refined survey questions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AU" sz="1400" dirty="0"/>
              <a:t>Agreement with poll and survey results</a:t>
            </a:r>
          </a:p>
        </p:txBody>
      </p:sp>
      <p:sp>
        <p:nvSpPr>
          <p:cNvPr id="25" name="Freeform 24"/>
          <p:cNvSpPr/>
          <p:nvPr/>
        </p:nvSpPr>
        <p:spPr>
          <a:xfrm>
            <a:off x="4787243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Interview</a:t>
            </a:r>
          </a:p>
        </p:txBody>
      </p:sp>
      <p:sp>
        <p:nvSpPr>
          <p:cNvPr id="28" name="Freeform 27"/>
          <p:cNvSpPr/>
          <p:nvPr/>
        </p:nvSpPr>
        <p:spPr>
          <a:xfrm>
            <a:off x="6547818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ANU Facebook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Limited results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Questions for Intelligent </a:t>
            </a:r>
            <a:r>
              <a:rPr lang="en-US" sz="1400" kern="1200" dirty="0"/>
              <a:t>Search</a:t>
            </a:r>
          </a:p>
        </p:txBody>
      </p:sp>
      <p:sp>
        <p:nvSpPr>
          <p:cNvPr id="27" name="Freeform 26"/>
          <p:cNvSpPr/>
          <p:nvPr/>
        </p:nvSpPr>
        <p:spPr>
          <a:xfrm>
            <a:off x="6547818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Imitation Chatbot</a:t>
            </a:r>
          </a:p>
        </p:txBody>
      </p:sp>
      <p:sp>
        <p:nvSpPr>
          <p:cNvPr id="30" name="Freeform 29"/>
          <p:cNvSpPr/>
          <p:nvPr/>
        </p:nvSpPr>
        <p:spPr>
          <a:xfrm>
            <a:off x="8308394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400" tIns="74676" rIns="90000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Large unbiased sample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Survey approved but not deployed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Recommended </a:t>
            </a:r>
            <a:r>
              <a:rPr lang="en-US" sz="1400" kern="1200" dirty="0"/>
              <a:t>action: Ethics approval</a:t>
            </a:r>
          </a:p>
        </p:txBody>
      </p:sp>
      <p:sp>
        <p:nvSpPr>
          <p:cNvPr id="29" name="Freeform 28"/>
          <p:cNvSpPr/>
          <p:nvPr/>
        </p:nvSpPr>
        <p:spPr>
          <a:xfrm>
            <a:off x="8308394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Distributed Survey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61872" y="180017"/>
            <a:ext cx="9692640" cy="1325562"/>
          </a:xfrm>
        </p:spPr>
        <p:txBody>
          <a:bodyPr/>
          <a:lstStyle/>
          <a:p>
            <a:r>
              <a:rPr lang="en-NZ" dirty="0"/>
              <a:t>Data Collection Channels</a:t>
            </a:r>
          </a:p>
        </p:txBody>
      </p:sp>
      <p:sp>
        <p:nvSpPr>
          <p:cNvPr id="21" name="Oval 20"/>
          <p:cNvSpPr/>
          <p:nvPr/>
        </p:nvSpPr>
        <p:spPr>
          <a:xfrm>
            <a:off x="3375588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2" name="Oval 21"/>
          <p:cNvSpPr/>
          <p:nvPr/>
        </p:nvSpPr>
        <p:spPr>
          <a:xfrm>
            <a:off x="5144954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3" name="Oval 22"/>
          <p:cNvSpPr/>
          <p:nvPr/>
        </p:nvSpPr>
        <p:spPr>
          <a:xfrm>
            <a:off x="6914320" y="2292405"/>
            <a:ext cx="828942" cy="828942"/>
          </a:xfrm>
          <a:prstGeom prst="ellipse">
            <a:avLst/>
          </a:prstGeom>
          <a:noFill/>
          <a:ln w="28575">
            <a:solidFill>
              <a:srgbClr val="C06F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rgbClr val="C06F16"/>
                </a:solidFill>
              </a:rPr>
              <a:t>✔</a:t>
            </a:r>
          </a:p>
        </p:txBody>
      </p:sp>
      <p:sp>
        <p:nvSpPr>
          <p:cNvPr id="20" name="Oval 19"/>
          <p:cNvSpPr/>
          <p:nvPr/>
        </p:nvSpPr>
        <p:spPr>
          <a:xfrm>
            <a:off x="1606222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4" name="Oval 23"/>
          <p:cNvSpPr/>
          <p:nvPr/>
        </p:nvSpPr>
        <p:spPr>
          <a:xfrm>
            <a:off x="8683686" y="2292405"/>
            <a:ext cx="828942" cy="8289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rgbClr val="C00000"/>
                </a:solidFill>
              </a:rPr>
              <a:t>✘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7958" y="5496442"/>
            <a:ext cx="724996" cy="722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9098" y="5398803"/>
            <a:ext cx="601922" cy="852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5309" y="5496442"/>
            <a:ext cx="1238672" cy="805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6640" y="5435137"/>
            <a:ext cx="866622" cy="8666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9493" y="5509994"/>
            <a:ext cx="562166" cy="7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3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9" grpId="0" animBg="1"/>
      <p:bldP spid="18" grpId="0" animBg="1"/>
      <p:bldP spid="26" grpId="0" animBg="1"/>
      <p:bldP spid="25" grpId="0" animBg="1"/>
      <p:bldP spid="28" grpId="0" animBg="1"/>
      <p:bldP spid="27" grpId="0" animBg="1"/>
      <p:bldP spid="30" grpId="0" animBg="1"/>
      <p:bldP spid="29" grpId="0" animBg="1"/>
      <p:bldP spid="21" grpId="0" animBg="1"/>
      <p:bldP spid="22" grpId="0" animBg="1"/>
      <p:bldP spid="23" grpId="0" animBg="1"/>
      <p:bldP spid="20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Chatbot, Website, or App?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3790949" cy="523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2800" dirty="0"/>
              <a:t>Poll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58811DC-CCA7-4688-B4DE-E2E62BCC8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858264"/>
              </p:ext>
            </p:extLst>
          </p:nvPr>
        </p:nvGraphicFramePr>
        <p:xfrm>
          <a:off x="1108847" y="2251494"/>
          <a:ext cx="4096998" cy="3448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6000123" y="1828800"/>
            <a:ext cx="3790949" cy="523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NZ" sz="2800" dirty="0"/>
              <a:t>Survey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58811DC-CCA7-4688-B4DE-E2E62BCC8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980369"/>
              </p:ext>
            </p:extLst>
          </p:nvPr>
        </p:nvGraphicFramePr>
        <p:xfrm>
          <a:off x="5306770" y="2251494"/>
          <a:ext cx="5177654" cy="3448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Rounded Rectangle 14"/>
          <p:cNvSpPr/>
          <p:nvPr/>
        </p:nvSpPr>
        <p:spPr>
          <a:xfrm>
            <a:off x="3354792" y="5582055"/>
            <a:ext cx="4485261" cy="790575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Ins="108000" rtlCol="0" anchor="ctr"/>
          <a:lstStyle/>
          <a:p>
            <a:pPr algn="r"/>
            <a:endParaRPr lang="en-NZ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509789" y="5672671"/>
            <a:ext cx="1928986" cy="602673"/>
          </a:xfrm>
          <a:prstGeom prst="rightArrow">
            <a:avLst/>
          </a:prstGeom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TextBox 15"/>
          <p:cNvSpPr txBox="1"/>
          <p:nvPr/>
        </p:nvSpPr>
        <p:spPr>
          <a:xfrm>
            <a:off x="5052821" y="5787715"/>
            <a:ext cx="2787232" cy="369332"/>
          </a:xfrm>
          <a:prstGeom prst="rect">
            <a:avLst/>
          </a:prstGeom>
          <a:noFill/>
        </p:spPr>
        <p:txBody>
          <a:bodyPr wrap="square" rIns="144000" rtlCol="0">
            <a:spAutoFit/>
          </a:bodyPr>
          <a:lstStyle/>
          <a:p>
            <a:pPr algn="r"/>
            <a:r>
              <a:rPr lang="en-NZ" b="1" dirty="0">
                <a:solidFill>
                  <a:schemeClr val="accent6">
                    <a:lumMod val="75000"/>
                  </a:schemeClr>
                </a:solidFill>
              </a:rPr>
              <a:t>Platform: Website</a:t>
            </a:r>
          </a:p>
        </p:txBody>
      </p:sp>
    </p:spTree>
    <p:extLst>
      <p:ext uri="{BB962C8B-B14F-4D97-AF65-F5344CB8AC3E}">
        <p14:creationId xmlns:p14="http://schemas.microsoft.com/office/powerpoint/2010/main" val="5956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P spid="10" grpId="0"/>
      <p:bldGraphic spid="14" grpId="0">
        <p:bldAsOne/>
      </p:bldGraphic>
      <p:bldP spid="15" grpId="0" animBg="1"/>
      <p:bldP spid="5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99ED6D-365F-4CAE-942F-ECA78F74BD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0FF873-0D97-4AE7-A97E-539910376D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2A5E06-7FC9-4C7F-BA49-988F3774E414}"/>
              </a:ext>
            </a:extLst>
          </p:cNvPr>
          <p:cNvGrpSpPr/>
          <p:nvPr/>
        </p:nvGrpSpPr>
        <p:grpSpPr>
          <a:xfrm>
            <a:off x="3853369" y="5474172"/>
            <a:ext cx="4485261" cy="790575"/>
            <a:chOff x="3354792" y="5582055"/>
            <a:chExt cx="4485261" cy="790575"/>
          </a:xfrm>
        </p:grpSpPr>
        <p:sp>
          <p:nvSpPr>
            <p:cNvPr id="17" name="Rounded Rectangle 14">
              <a:extLst>
                <a:ext uri="{FF2B5EF4-FFF2-40B4-BE49-F238E27FC236}">
                  <a16:creationId xmlns:a16="http://schemas.microsoft.com/office/drawing/2014/main" id="{A23E5603-4734-4F1A-8ED3-85810C22AC1A}"/>
                </a:ext>
              </a:extLst>
            </p:cNvPr>
            <p:cNvSpPr/>
            <p:nvPr/>
          </p:nvSpPr>
          <p:spPr>
            <a:xfrm>
              <a:off x="3354792" y="5582055"/>
              <a:ext cx="4485261" cy="790575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Ins="108000" rtlCol="0" anchor="ctr"/>
            <a:lstStyle/>
            <a:p>
              <a:pPr algn="r"/>
              <a:endParaRPr lang="en-NZ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Right Arrow 4">
              <a:extLst>
                <a:ext uri="{FF2B5EF4-FFF2-40B4-BE49-F238E27FC236}">
                  <a16:creationId xmlns:a16="http://schemas.microsoft.com/office/drawing/2014/main" id="{6E173552-25D9-413E-A6A6-FD2EE305F850}"/>
                </a:ext>
              </a:extLst>
            </p:cNvPr>
            <p:cNvSpPr/>
            <p:nvPr/>
          </p:nvSpPr>
          <p:spPr>
            <a:xfrm>
              <a:off x="3509789" y="5672671"/>
              <a:ext cx="1928986" cy="602673"/>
            </a:xfrm>
            <a:prstGeom prst="rightArrow">
              <a:avLst/>
            </a:prstGeom>
            <a:effec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56C154-C4E7-4918-A85A-72F16C8461C1}"/>
                </a:ext>
              </a:extLst>
            </p:cNvPr>
            <p:cNvSpPr txBox="1"/>
            <p:nvPr/>
          </p:nvSpPr>
          <p:spPr>
            <a:xfrm>
              <a:off x="5052821" y="5787715"/>
              <a:ext cx="2787232" cy="369332"/>
            </a:xfrm>
            <a:prstGeom prst="rect">
              <a:avLst/>
            </a:prstGeom>
            <a:noFill/>
          </p:spPr>
          <p:txBody>
            <a:bodyPr wrap="square" rIns="144000" rtlCol="0">
              <a:spAutoFit/>
            </a:bodyPr>
            <a:lstStyle/>
            <a:p>
              <a:pPr algn="r"/>
              <a:r>
                <a:rPr lang="en-NZ" b="1" dirty="0">
                  <a:solidFill>
                    <a:schemeClr val="accent6">
                      <a:lumMod val="75000"/>
                    </a:schemeClr>
                  </a:solidFill>
                </a:rPr>
                <a:t>Platform: Website</a:t>
              </a:r>
            </a:p>
          </p:txBody>
        </p:sp>
      </p:grpSp>
      <p:pic>
        <p:nvPicPr>
          <p:cNvPr id="22" name="Content Placeholder 2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9BB5A54-CF04-4A77-B54F-9E0EDB405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90" y="999075"/>
            <a:ext cx="6920617" cy="4351338"/>
          </a:xfrm>
        </p:spPr>
      </p:pic>
    </p:spTree>
    <p:extLst>
      <p:ext uri="{BB962C8B-B14F-4D97-AF65-F5344CB8AC3E}">
        <p14:creationId xmlns:p14="http://schemas.microsoft.com/office/powerpoint/2010/main" val="69067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CF408ED-1707-4538-85E8-26CFEE734A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724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D7B7A0-BD7B-4FE5-A250-0CEFC1A52A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2483" y="0"/>
            <a:ext cx="25203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F2629D8-0376-441F-BC63-8B6579FB5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r="-1"/>
          <a:stretch/>
        </p:blipFill>
        <p:spPr>
          <a:xfrm>
            <a:off x="2112264" y="0"/>
            <a:ext cx="4599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9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846E20-FBC1-4C08-B4B8-47EAF8523A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86934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5F2811-D998-42EB-9542-42A05DBA528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3367362" cy="6858000"/>
          </a:xfrm>
          <a:prstGeom prst="rect">
            <a:avLst/>
          </a:prstGeom>
          <a:solidFill>
            <a:srgbClr val="324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3" y="0"/>
            <a:ext cx="6636006" cy="2115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4" y="2100651"/>
            <a:ext cx="6636005" cy="1312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3412824"/>
            <a:ext cx="6636005" cy="1208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4620948"/>
            <a:ext cx="6636005" cy="223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6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0FF873-0D97-4AE7-A97E-539910376D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59" y="2534538"/>
            <a:ext cx="4659551" cy="1271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59" y="3495229"/>
            <a:ext cx="4659551" cy="1213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60" y="4393814"/>
            <a:ext cx="4659549" cy="1304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58" y="1599361"/>
            <a:ext cx="4659551" cy="12687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965" y="1087852"/>
            <a:ext cx="4631993" cy="33588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5"/>
          <a:stretch/>
        </p:blipFill>
        <p:spPr>
          <a:xfrm>
            <a:off x="1262965" y="4437510"/>
            <a:ext cx="4631993" cy="20085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5"/>
          <a:stretch/>
        </p:blipFill>
        <p:spPr>
          <a:xfrm>
            <a:off x="3565183" y="335388"/>
            <a:ext cx="4659551" cy="1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3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1415</TotalTime>
  <Words>505</Words>
  <Application>Microsoft Office PowerPoint</Application>
  <PresentationFormat>Widescreen</PresentationFormat>
  <Paragraphs>166</Paragraphs>
  <Slides>14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 Unicode MS</vt:lpstr>
      <vt:lpstr>Arial</vt:lpstr>
      <vt:lpstr>Calibri</vt:lpstr>
      <vt:lpstr>Century Schoolbook</vt:lpstr>
      <vt:lpstr>Garamond</vt:lpstr>
      <vt:lpstr>Helvetica</vt:lpstr>
      <vt:lpstr>Segoe UI</vt:lpstr>
      <vt:lpstr>Wingdings</vt:lpstr>
      <vt:lpstr>Wingdings 2</vt:lpstr>
      <vt:lpstr>View</vt:lpstr>
      <vt:lpstr>AI Course Selection</vt:lpstr>
      <vt:lpstr>Our Story</vt:lpstr>
      <vt:lpstr>Project Timeline</vt:lpstr>
      <vt:lpstr>Data Collection Channels</vt:lpstr>
      <vt:lpstr>Chatbot, Website, or App?</vt:lpstr>
      <vt:lpstr>PowerPoint Presentation</vt:lpstr>
      <vt:lpstr>PowerPoint Presentation</vt:lpstr>
      <vt:lpstr>PowerPoint Presentation</vt:lpstr>
      <vt:lpstr>PowerPoint Presentation</vt:lpstr>
      <vt:lpstr>Planned Features</vt:lpstr>
      <vt:lpstr>Intelligent Search</vt:lpstr>
      <vt:lpstr>PowerPoint Presentation</vt:lpstr>
      <vt:lpstr>AI Architecture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AICourse</dc:title>
  <dc:creator>Christopher Kim;u6060661@anu.edu.au</dc:creator>
  <cp:lastModifiedBy>Joseph Meltzer</cp:lastModifiedBy>
  <cp:revision>189</cp:revision>
  <dcterms:created xsi:type="dcterms:W3CDTF">2018-03-22T09:00:38Z</dcterms:created>
  <dcterms:modified xsi:type="dcterms:W3CDTF">2018-03-27T00:22:27Z</dcterms:modified>
</cp:coreProperties>
</file>